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7" r:id="rId2"/>
    <p:sldId id="274" r:id="rId3"/>
    <p:sldId id="275" r:id="rId4"/>
    <p:sldId id="276" r:id="rId5"/>
    <p:sldId id="279" r:id="rId6"/>
    <p:sldId id="277" r:id="rId7"/>
    <p:sldId id="280" r:id="rId8"/>
    <p:sldId id="27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4" autoAdjust="0"/>
  </p:normalViewPr>
  <p:slideViewPr>
    <p:cSldViewPr snapToGrid="0">
      <p:cViewPr varScale="1">
        <p:scale>
          <a:sx n="87" d="100"/>
          <a:sy n="87" d="100"/>
        </p:scale>
        <p:origin x="68" y="3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12083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983580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79161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86049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18120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518039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798236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201302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864714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3434629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C3470B-979D-4AC3-9CEF-E2615858CE2E}" type="datetimeFigureOut">
              <a:rPr kumimoji="1" lang="ja-JP" altLang="en-US" smtClean="0"/>
              <a:t>2023/8/25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888973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C3470B-979D-4AC3-9CEF-E2615858CE2E}" type="datetimeFigureOut">
              <a:rPr kumimoji="1" lang="ja-JP" altLang="en-US" smtClean="0"/>
              <a:t>2023/8/25</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4CA43-104C-43F5-BA3B-F814A2FA30B8}" type="slidenum">
              <a:rPr kumimoji="1" lang="ja-JP" altLang="en-US" smtClean="0"/>
              <a:t>‹#›</a:t>
            </a:fld>
            <a:endParaRPr kumimoji="1" lang="ja-JP" altLang="en-US"/>
          </a:p>
        </p:txBody>
      </p:sp>
    </p:spTree>
    <p:extLst>
      <p:ext uri="{BB962C8B-B14F-4D97-AF65-F5344CB8AC3E}">
        <p14:creationId xmlns:p14="http://schemas.microsoft.com/office/powerpoint/2010/main" val="1484384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asahiroaraki.github.io/GuideToASR/"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3A1ABBE-8BE4-9CBA-6306-312492D44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908" y="942491"/>
            <a:ext cx="4694770" cy="3432003"/>
          </a:xfrm>
          <a:prstGeom prst="rect">
            <a:avLst/>
          </a:prstGeom>
        </p:spPr>
      </p:pic>
      <p:sp>
        <p:nvSpPr>
          <p:cNvPr id="2" name="タイトル 1">
            <a:extLst>
              <a:ext uri="{FF2B5EF4-FFF2-40B4-BE49-F238E27FC236}">
                <a16:creationId xmlns:a16="http://schemas.microsoft.com/office/drawing/2014/main" id="{F9A1451B-504E-4EAC-B7E4-07A4B7A2A9F5}"/>
              </a:ext>
            </a:extLst>
          </p:cNvPr>
          <p:cNvSpPr>
            <a:spLocks noGrp="1"/>
          </p:cNvSpPr>
          <p:nvPr>
            <p:ph type="title"/>
          </p:nvPr>
        </p:nvSpPr>
        <p:spPr>
          <a:xfrm>
            <a:off x="384657" y="347011"/>
            <a:ext cx="10515600" cy="829494"/>
          </a:xfrm>
        </p:spPr>
        <p:txBody>
          <a:bodyPr>
            <a:normAutofit/>
          </a:bodyPr>
          <a:lstStyle/>
          <a:p>
            <a:r>
              <a:rPr lang="en-US" altLang="ja-JP" sz="4000" dirty="0">
                <a:solidFill>
                  <a:schemeClr val="accent1"/>
                </a:solidFill>
                <a:latin typeface="メイリオ" panose="020B0604030504040204" pitchFamily="50" charset="-128"/>
                <a:ea typeface="メイリオ" panose="020B0604030504040204" pitchFamily="50" charset="-128"/>
              </a:rPr>
              <a:t>5.</a:t>
            </a:r>
            <a:r>
              <a:rPr lang="ja-JP" altLang="en-US" sz="4000" dirty="0">
                <a:solidFill>
                  <a:schemeClr val="accent1"/>
                </a:solidFill>
                <a:latin typeface="メイリオ" panose="020B0604030504040204" pitchFamily="50" charset="-128"/>
                <a:ea typeface="メイリオ" panose="020B0604030504040204" pitchFamily="50" charset="-128"/>
              </a:rPr>
              <a:t> 音声からの特徴抽出</a:t>
            </a:r>
          </a:p>
        </p:txBody>
      </p:sp>
      <p:sp>
        <p:nvSpPr>
          <p:cNvPr id="5" name="テキスト ボックス 4">
            <a:extLst>
              <a:ext uri="{FF2B5EF4-FFF2-40B4-BE49-F238E27FC236}">
                <a16:creationId xmlns:a16="http://schemas.microsoft.com/office/drawing/2014/main" id="{E979BD5E-4176-A88C-DBED-0029D8B05292}"/>
              </a:ext>
            </a:extLst>
          </p:cNvPr>
          <p:cNvSpPr txBox="1"/>
          <p:nvPr/>
        </p:nvSpPr>
        <p:spPr>
          <a:xfrm>
            <a:off x="7453506" y="5211575"/>
            <a:ext cx="4559053" cy="1077218"/>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ja-JP" altLang="en-US" dirty="0"/>
              <a:t>荒木雅弘</a:t>
            </a:r>
            <a:r>
              <a:rPr lang="en-US" altLang="ja-JP" dirty="0"/>
              <a:t> :『</a:t>
            </a:r>
            <a:r>
              <a:rPr lang="ja-JP" altLang="en-US" dirty="0"/>
              <a:t>イラストで学ぶ音声認識</a:t>
            </a:r>
            <a:r>
              <a:rPr lang="en-US" altLang="ja-JP" dirty="0"/>
              <a:t>』</a:t>
            </a:r>
          </a:p>
          <a:p>
            <a:pPr>
              <a:spcBef>
                <a:spcPts val="600"/>
              </a:spcBef>
            </a:pPr>
            <a:r>
              <a:rPr lang="ja-JP" altLang="en-US" dirty="0"/>
              <a:t>　（講談社</a:t>
            </a:r>
            <a:r>
              <a:rPr lang="en-US" altLang="ja-JP" dirty="0"/>
              <a:t>,</a:t>
            </a:r>
            <a:r>
              <a:rPr lang="ja-JP" altLang="en-US" dirty="0"/>
              <a:t> </a:t>
            </a:r>
            <a:r>
              <a:rPr lang="en-US" altLang="ja-JP" dirty="0"/>
              <a:t>2015</a:t>
            </a:r>
            <a:r>
              <a:rPr lang="ja-JP" altLang="en-US" dirty="0"/>
              <a:t>年）</a:t>
            </a:r>
            <a:endParaRPr lang="en-US" altLang="ja-JP" dirty="0"/>
          </a:p>
          <a:p>
            <a:pPr marL="285750" indent="-285750">
              <a:spcBef>
                <a:spcPts val="600"/>
              </a:spcBef>
              <a:buFont typeface="Arial" panose="020B0604020202020204" pitchFamily="34" charset="0"/>
              <a:buChar char="•"/>
            </a:pPr>
            <a:r>
              <a:rPr lang="ja-JP" altLang="en-US" dirty="0">
                <a:hlinkClick r:id="rId3"/>
              </a:rPr>
              <a:t>サポートページ</a:t>
            </a:r>
            <a:endParaRPr lang="en-US" dirty="0"/>
          </a:p>
        </p:txBody>
      </p:sp>
      <p:pic>
        <p:nvPicPr>
          <p:cNvPr id="3" name="図 2">
            <a:extLst>
              <a:ext uri="{FF2B5EF4-FFF2-40B4-BE49-F238E27FC236}">
                <a16:creationId xmlns:a16="http://schemas.microsoft.com/office/drawing/2014/main" id="{F7698FEA-6294-08A1-296D-5D1B60E2F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615" y="1053081"/>
            <a:ext cx="2725188" cy="3867171"/>
          </a:xfrm>
          <a:prstGeom prst="rect">
            <a:avLst/>
          </a:prstGeom>
        </p:spPr>
      </p:pic>
      <p:sp>
        <p:nvSpPr>
          <p:cNvPr id="7" name="コンテンツ プレースホルダー 2">
            <a:extLst>
              <a:ext uri="{FF2B5EF4-FFF2-40B4-BE49-F238E27FC236}">
                <a16:creationId xmlns:a16="http://schemas.microsoft.com/office/drawing/2014/main" id="{1BBBF547-AFA4-E491-EC8F-36D566715F6A}"/>
              </a:ext>
            </a:extLst>
          </p:cNvPr>
          <p:cNvSpPr>
            <a:spLocks noGrp="1"/>
          </p:cNvSpPr>
          <p:nvPr>
            <p:ph idx="1"/>
          </p:nvPr>
        </p:nvSpPr>
        <p:spPr>
          <a:xfrm>
            <a:off x="626971" y="4104606"/>
            <a:ext cx="6692113" cy="2281564"/>
          </a:xfrm>
        </p:spPr>
        <p:txBody>
          <a:bodyPr>
            <a:normAutofit/>
          </a:bodyPr>
          <a:lstStyle/>
          <a:p>
            <a:pPr marL="0" indent="0">
              <a:buNone/>
            </a:pPr>
            <a:r>
              <a:rPr kumimoji="1" lang="en-US" altLang="ja-JP" sz="2400" dirty="0">
                <a:latin typeface="メイリオ" panose="020B0604030504040204" pitchFamily="50" charset="-128"/>
                <a:ea typeface="メイリオ" panose="020B0604030504040204" pitchFamily="50" charset="-128"/>
              </a:rPr>
              <a:t>5.1 </a:t>
            </a:r>
            <a:r>
              <a:rPr kumimoji="1" lang="ja-JP" altLang="en-US" sz="2400" dirty="0">
                <a:latin typeface="メイリオ" panose="020B0604030504040204" pitchFamily="50" charset="-128"/>
                <a:ea typeface="メイリオ" panose="020B0604030504040204" pitchFamily="50" charset="-128"/>
              </a:rPr>
              <a:t>特徴抽出の手順</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5.2 </a:t>
            </a:r>
            <a:r>
              <a:rPr kumimoji="1" lang="ja-JP" altLang="en-US" sz="2400" dirty="0">
                <a:latin typeface="メイリオ" panose="020B0604030504040204" pitchFamily="50" charset="-128"/>
                <a:ea typeface="メイリオ" panose="020B0604030504040204" pitchFamily="50" charset="-128"/>
              </a:rPr>
              <a:t>音声信号のディジタル化</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5.3 </a:t>
            </a:r>
            <a:r>
              <a:rPr kumimoji="1" lang="ja-JP" altLang="en-US" sz="2400" dirty="0">
                <a:latin typeface="メイリオ" panose="020B0604030504040204" pitchFamily="50" charset="-128"/>
                <a:ea typeface="メイリオ" panose="020B0604030504040204" pitchFamily="50" charset="-128"/>
              </a:rPr>
              <a:t>人の聴覚をまねて －スペクトル分析</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5.4 </a:t>
            </a:r>
            <a:r>
              <a:rPr kumimoji="1" lang="ja-JP" altLang="en-US" sz="2400" dirty="0">
                <a:latin typeface="メイリオ" panose="020B0604030504040204" pitchFamily="50" charset="-128"/>
                <a:ea typeface="メイリオ" panose="020B0604030504040204" pitchFamily="50" charset="-128"/>
              </a:rPr>
              <a:t>もうひと工夫 －ケプストラム分析</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5.5 </a:t>
            </a:r>
            <a:r>
              <a:rPr kumimoji="1" lang="ja-JP" altLang="en-US" sz="2400" dirty="0">
                <a:latin typeface="メイリオ" panose="020B0604030504040204" pitchFamily="50" charset="-128"/>
                <a:ea typeface="メイリオ" panose="020B0604030504040204" pitchFamily="50" charset="-128"/>
              </a:rPr>
              <a:t>雑音の除去</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4594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840FE1-2BA5-427F-948D-0A6F2A64A959}"/>
              </a:ext>
            </a:extLst>
          </p:cNvPr>
          <p:cNvSpPr>
            <a:spLocks noGrp="1"/>
          </p:cNvSpPr>
          <p:nvPr>
            <p:ph type="title"/>
          </p:nvPr>
        </p:nvSpPr>
        <p:spPr>
          <a:xfrm>
            <a:off x="838200" y="365126"/>
            <a:ext cx="10515600" cy="812621"/>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5.1 </a:t>
            </a:r>
            <a:r>
              <a:rPr lang="ja-JP" altLang="en-US" dirty="0">
                <a:solidFill>
                  <a:schemeClr val="accent1"/>
                </a:solidFill>
                <a:latin typeface="メイリオ" panose="020B0604030504040204" pitchFamily="50" charset="-128"/>
                <a:ea typeface="メイリオ" panose="020B0604030504040204" pitchFamily="50" charset="-128"/>
              </a:rPr>
              <a:t>特徴抽出の手順</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E78403DF-701E-4065-ACD4-C7BF32B9F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355" y="1375897"/>
            <a:ext cx="7253114" cy="5302221"/>
          </a:xfrm>
          <a:prstGeom prst="rect">
            <a:avLst/>
          </a:prstGeom>
        </p:spPr>
      </p:pic>
    </p:spTree>
    <p:extLst>
      <p:ext uri="{BB962C8B-B14F-4D97-AF65-F5344CB8AC3E}">
        <p14:creationId xmlns:p14="http://schemas.microsoft.com/office/powerpoint/2010/main" val="203789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A62C2AE-02C9-4049-B545-B9FDD23C8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852" y="1396499"/>
            <a:ext cx="5027111" cy="4842912"/>
          </a:xfrm>
          <a:prstGeom prst="rect">
            <a:avLst/>
          </a:prstGeom>
        </p:spPr>
      </p:pic>
      <p:sp>
        <p:nvSpPr>
          <p:cNvPr id="2" name="タイトル 1">
            <a:extLst>
              <a:ext uri="{FF2B5EF4-FFF2-40B4-BE49-F238E27FC236}">
                <a16:creationId xmlns:a16="http://schemas.microsoft.com/office/drawing/2014/main" id="{C72CB46F-8111-4E6F-B40A-E26022A0977C}"/>
              </a:ext>
            </a:extLst>
          </p:cNvPr>
          <p:cNvSpPr>
            <a:spLocks noGrp="1"/>
          </p:cNvSpPr>
          <p:nvPr>
            <p:ph type="title"/>
          </p:nvPr>
        </p:nvSpPr>
        <p:spPr>
          <a:xfrm>
            <a:off x="691896" y="352269"/>
            <a:ext cx="10515600" cy="790677"/>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5.2 </a:t>
            </a:r>
            <a:r>
              <a:rPr lang="ja-JP" altLang="en-US" dirty="0">
                <a:solidFill>
                  <a:schemeClr val="accent1"/>
                </a:solidFill>
                <a:latin typeface="メイリオ" panose="020B0604030504040204" pitchFamily="50" charset="-128"/>
                <a:ea typeface="メイリオ" panose="020B0604030504040204" pitchFamily="50" charset="-128"/>
              </a:rPr>
              <a:t>音声信号のデジタル化</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EF00ADEE-B256-4735-BBEA-B38802928635}"/>
              </a:ext>
            </a:extLst>
          </p:cNvPr>
          <p:cNvSpPr>
            <a:spLocks noGrp="1"/>
          </p:cNvSpPr>
          <p:nvPr>
            <p:ph idx="1"/>
          </p:nvPr>
        </p:nvSpPr>
        <p:spPr>
          <a:xfrm>
            <a:off x="691896" y="1294790"/>
            <a:ext cx="9242523" cy="4619845"/>
          </a:xfrm>
        </p:spPr>
        <p:txBody>
          <a:bodyPr/>
          <a:lstStyle/>
          <a:p>
            <a:pPr>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波のデジタル化</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標本化：時間軸方向の分割</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→標本化定理</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量子化：強度方向の分割</a:t>
            </a:r>
          </a:p>
        </p:txBody>
      </p:sp>
    </p:spTree>
    <p:extLst>
      <p:ext uri="{BB962C8B-B14F-4D97-AF65-F5344CB8AC3E}">
        <p14:creationId xmlns:p14="http://schemas.microsoft.com/office/powerpoint/2010/main" val="2706226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CF0AC3-2328-4D1D-9ACE-2E86B12C955D}"/>
              </a:ext>
            </a:extLst>
          </p:cNvPr>
          <p:cNvSpPr>
            <a:spLocks noGrp="1"/>
          </p:cNvSpPr>
          <p:nvPr>
            <p:ph type="title"/>
          </p:nvPr>
        </p:nvSpPr>
        <p:spPr>
          <a:xfrm>
            <a:off x="550622" y="389744"/>
            <a:ext cx="7886700" cy="878457"/>
          </a:xfrm>
        </p:spPr>
        <p:txBody>
          <a:bodyPr>
            <a:normAutofit/>
          </a:bodyPr>
          <a:lstStyle/>
          <a:p>
            <a:r>
              <a:rPr lang="en-US" altLang="ja-JP" sz="3200" dirty="0">
                <a:solidFill>
                  <a:schemeClr val="accent1"/>
                </a:solidFill>
                <a:latin typeface="メイリオ" panose="020B0604030504040204" pitchFamily="50" charset="-128"/>
                <a:ea typeface="メイリオ" panose="020B0604030504040204" pitchFamily="50" charset="-128"/>
              </a:rPr>
              <a:t>5.3 </a:t>
            </a:r>
            <a:r>
              <a:rPr lang="ja-JP" altLang="en-US" sz="3200" dirty="0">
                <a:solidFill>
                  <a:schemeClr val="accent1"/>
                </a:solidFill>
                <a:latin typeface="メイリオ" panose="020B0604030504040204" pitchFamily="50" charset="-128"/>
                <a:ea typeface="メイリオ" panose="020B0604030504040204" pitchFamily="50" charset="-128"/>
              </a:rPr>
              <a:t>人の聴覚をまねて －スペクトル分析</a:t>
            </a:r>
          </a:p>
        </p:txBody>
      </p:sp>
      <p:sp>
        <p:nvSpPr>
          <p:cNvPr id="3" name="コンテンツ プレースホルダー 2">
            <a:extLst>
              <a:ext uri="{FF2B5EF4-FFF2-40B4-BE49-F238E27FC236}">
                <a16:creationId xmlns:a16="http://schemas.microsoft.com/office/drawing/2014/main" id="{3FB47E3F-3C97-4873-B5DA-E8CD6B207F87}"/>
              </a:ext>
            </a:extLst>
          </p:cNvPr>
          <p:cNvSpPr>
            <a:spLocks noGrp="1"/>
          </p:cNvSpPr>
          <p:nvPr>
            <p:ph idx="1"/>
          </p:nvPr>
        </p:nvSpPr>
        <p:spPr>
          <a:xfrm>
            <a:off x="550622" y="1268201"/>
            <a:ext cx="7886700" cy="4715422"/>
          </a:xfrm>
        </p:spPr>
        <p:txBody>
          <a:bodyPr/>
          <a:lstStyle/>
          <a:p>
            <a:r>
              <a:rPr kumimoji="1" lang="ja-JP" altLang="en-US" dirty="0">
                <a:latin typeface="メイリオ" panose="020B0604030504040204" pitchFamily="50" charset="-128"/>
                <a:ea typeface="メイリオ" panose="020B0604030504040204" pitchFamily="50" charset="-128"/>
              </a:rPr>
              <a:t>連続信号の分割：フレーム化</a:t>
            </a:r>
          </a:p>
        </p:txBody>
      </p:sp>
      <p:pic>
        <p:nvPicPr>
          <p:cNvPr id="5" name="図 4">
            <a:extLst>
              <a:ext uri="{FF2B5EF4-FFF2-40B4-BE49-F238E27FC236}">
                <a16:creationId xmlns:a16="http://schemas.microsoft.com/office/drawing/2014/main" id="{C4ABC6BB-3C36-48A1-8AC4-80D31716A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081" y="1884770"/>
            <a:ext cx="7208787" cy="4333150"/>
          </a:xfrm>
          <a:prstGeom prst="rect">
            <a:avLst/>
          </a:prstGeom>
        </p:spPr>
      </p:pic>
    </p:spTree>
    <p:extLst>
      <p:ext uri="{BB962C8B-B14F-4D97-AF65-F5344CB8AC3E}">
        <p14:creationId xmlns:p14="http://schemas.microsoft.com/office/powerpoint/2010/main" val="355241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01686BF-05DF-43E0-8721-815E87975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635" y="2934085"/>
            <a:ext cx="4762190" cy="3490611"/>
          </a:xfrm>
          <a:prstGeom prst="rect">
            <a:avLst/>
          </a:prstGeom>
        </p:spPr>
      </p:pic>
      <p:sp>
        <p:nvSpPr>
          <p:cNvPr id="2" name="タイトル 1">
            <a:extLst>
              <a:ext uri="{FF2B5EF4-FFF2-40B4-BE49-F238E27FC236}">
                <a16:creationId xmlns:a16="http://schemas.microsoft.com/office/drawing/2014/main" id="{FFCF0AC3-2328-4D1D-9ACE-2E86B12C955D}"/>
              </a:ext>
            </a:extLst>
          </p:cNvPr>
          <p:cNvSpPr>
            <a:spLocks noGrp="1"/>
          </p:cNvSpPr>
          <p:nvPr>
            <p:ph type="title"/>
          </p:nvPr>
        </p:nvSpPr>
        <p:spPr>
          <a:xfrm>
            <a:off x="543306" y="341621"/>
            <a:ext cx="7886700" cy="789117"/>
          </a:xfrm>
        </p:spPr>
        <p:txBody>
          <a:bodyPr>
            <a:normAutofit/>
          </a:bodyPr>
          <a:lstStyle/>
          <a:p>
            <a:r>
              <a:rPr lang="en-US" altLang="ja-JP" sz="3200" dirty="0">
                <a:solidFill>
                  <a:schemeClr val="accent1"/>
                </a:solidFill>
                <a:latin typeface="メイリオ" panose="020B0604030504040204" pitchFamily="50" charset="-128"/>
                <a:ea typeface="メイリオ" panose="020B0604030504040204" pitchFamily="50" charset="-128"/>
              </a:rPr>
              <a:t>5.3 </a:t>
            </a:r>
            <a:r>
              <a:rPr lang="ja-JP" altLang="en-US" sz="3200" dirty="0">
                <a:solidFill>
                  <a:schemeClr val="accent1"/>
                </a:solidFill>
                <a:latin typeface="メイリオ" panose="020B0604030504040204" pitchFamily="50" charset="-128"/>
                <a:ea typeface="メイリオ" panose="020B0604030504040204" pitchFamily="50" charset="-128"/>
              </a:rPr>
              <a:t>人の聴覚をまねて －スペクトル分析</a:t>
            </a:r>
          </a:p>
        </p:txBody>
      </p:sp>
      <p:sp>
        <p:nvSpPr>
          <p:cNvPr id="3" name="コンテンツ プレースホルダー 2">
            <a:extLst>
              <a:ext uri="{FF2B5EF4-FFF2-40B4-BE49-F238E27FC236}">
                <a16:creationId xmlns:a16="http://schemas.microsoft.com/office/drawing/2014/main" id="{3FB47E3F-3C97-4873-B5DA-E8CD6B207F87}"/>
              </a:ext>
            </a:extLst>
          </p:cNvPr>
          <p:cNvSpPr>
            <a:spLocks noGrp="1"/>
          </p:cNvSpPr>
          <p:nvPr>
            <p:ph idx="1"/>
          </p:nvPr>
        </p:nvSpPr>
        <p:spPr>
          <a:xfrm>
            <a:off x="958290" y="1154243"/>
            <a:ext cx="10563150" cy="4715422"/>
          </a:xfrm>
        </p:spPr>
        <p:txBody>
          <a:bodyPr/>
          <a:lstStyle/>
          <a:p>
            <a:pPr>
              <a:lnSpc>
                <a:spcPct val="100000"/>
              </a:lnSpc>
            </a:pPr>
            <a:r>
              <a:rPr kumimoji="1" lang="ja-JP" altLang="en-US" dirty="0">
                <a:latin typeface="メイリオ" panose="020B0604030504040204" pitchFamily="50" charset="-128"/>
                <a:ea typeface="メイリオ" panose="020B0604030504040204" pitchFamily="50" charset="-128"/>
              </a:rPr>
              <a:t>スペクトル分析</a:t>
            </a:r>
            <a:endParaRPr kumimoji="1" lang="en-US" altLang="ja-JP" dirty="0">
              <a:latin typeface="メイリオ" panose="020B0604030504040204" pitchFamily="50" charset="-128"/>
              <a:ea typeface="メイリオ" panose="020B0604030504040204" pitchFamily="50" charset="-128"/>
            </a:endParaRPr>
          </a:p>
          <a:p>
            <a:pPr lvl="1">
              <a:lnSpc>
                <a:spcPct val="100000"/>
              </a:lnSpc>
            </a:pPr>
            <a:r>
              <a:rPr kumimoji="1" lang="ja-JP" altLang="en-US" dirty="0">
                <a:latin typeface="メイリオ" panose="020B0604030504040204" pitchFamily="50" charset="-128"/>
                <a:ea typeface="メイリオ" panose="020B0604030504040204" pitchFamily="50" charset="-128"/>
              </a:rPr>
              <a:t>フレームとして切り出した音声信号をフーリエ変換し、パワースペクトルを計算</a:t>
            </a:r>
            <a:endParaRPr kumimoji="1" lang="en-US" altLang="ja-JP" dirty="0">
              <a:latin typeface="メイリオ" panose="020B0604030504040204" pitchFamily="50" charset="-128"/>
              <a:ea typeface="メイリオ" panose="020B0604030504040204" pitchFamily="50" charset="-128"/>
            </a:endParaRPr>
          </a:p>
          <a:p>
            <a:pPr lvl="1">
              <a:lnSpc>
                <a:spcPct val="100000"/>
              </a:lnSpc>
            </a:pPr>
            <a:r>
              <a:rPr kumimoji="1" lang="ja-JP" altLang="en-US" dirty="0">
                <a:latin typeface="メイリオ" panose="020B0604030504040204" pitchFamily="50" charset="-128"/>
                <a:ea typeface="メイリオ" panose="020B0604030504040204" pitchFamily="50" charset="-128"/>
              </a:rPr>
              <a:t>低周波数ほど周波数の違いに敏感という人間の知覚を反映したメルフィルタバンク処理を行う</a:t>
            </a:r>
          </a:p>
        </p:txBody>
      </p:sp>
    </p:spTree>
    <p:extLst>
      <p:ext uri="{BB962C8B-B14F-4D97-AF65-F5344CB8AC3E}">
        <p14:creationId xmlns:p14="http://schemas.microsoft.com/office/powerpoint/2010/main" val="332354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BF723D-5205-4C59-B0DC-181B3A6DAC2B}"/>
              </a:ext>
            </a:extLst>
          </p:cNvPr>
          <p:cNvSpPr>
            <a:spLocks noGrp="1"/>
          </p:cNvSpPr>
          <p:nvPr>
            <p:ph type="title"/>
          </p:nvPr>
        </p:nvSpPr>
        <p:spPr>
          <a:xfrm>
            <a:off x="550622" y="357812"/>
            <a:ext cx="8095625" cy="841582"/>
          </a:xfrm>
        </p:spPr>
        <p:txBody>
          <a:bodyPr>
            <a:normAutofit/>
          </a:bodyPr>
          <a:lstStyle/>
          <a:p>
            <a:r>
              <a:rPr lang="en-US" altLang="ja-JP" sz="3600" dirty="0">
                <a:solidFill>
                  <a:schemeClr val="accent1"/>
                </a:solidFill>
                <a:latin typeface="メイリオ" panose="020B0604030504040204" pitchFamily="50" charset="-128"/>
                <a:ea typeface="メイリオ" panose="020B0604030504040204" pitchFamily="50" charset="-128"/>
              </a:rPr>
              <a:t>5.4 </a:t>
            </a:r>
            <a:r>
              <a:rPr lang="ja-JP" altLang="en-US" sz="3600" dirty="0">
                <a:solidFill>
                  <a:schemeClr val="accent1"/>
                </a:solidFill>
                <a:latin typeface="メイリオ" panose="020B0604030504040204" pitchFamily="50" charset="-128"/>
                <a:ea typeface="メイリオ" panose="020B0604030504040204" pitchFamily="50" charset="-128"/>
              </a:rPr>
              <a:t>もうひと工夫 －ケプストラム分析</a:t>
            </a:r>
          </a:p>
        </p:txBody>
      </p:sp>
      <p:sp>
        <p:nvSpPr>
          <p:cNvPr id="3" name="コンテンツ プレースホルダー 2">
            <a:extLst>
              <a:ext uri="{FF2B5EF4-FFF2-40B4-BE49-F238E27FC236}">
                <a16:creationId xmlns:a16="http://schemas.microsoft.com/office/drawing/2014/main" id="{4121B42C-A841-47D6-8FF7-80F5BFCDD684}"/>
              </a:ext>
            </a:extLst>
          </p:cNvPr>
          <p:cNvSpPr>
            <a:spLocks noGrp="1"/>
          </p:cNvSpPr>
          <p:nvPr>
            <p:ph idx="1"/>
          </p:nvPr>
        </p:nvSpPr>
        <p:spPr>
          <a:xfrm>
            <a:off x="738835" y="1199394"/>
            <a:ext cx="9300514" cy="5002394"/>
          </a:xfrm>
        </p:spPr>
        <p:txBody>
          <a:bodyPr/>
          <a:lstStyle/>
          <a:p>
            <a:pPr>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メルスペクトルの概形を抽出</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離散コサイン変換でケプストラムを計算</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ケプストラムの低次情報がスペクトル概形に相当</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　→ </a:t>
            </a:r>
            <a:r>
              <a:rPr lang="en-US" altLang="ja-JP" dirty="0">
                <a:latin typeface="メイリオ" panose="020B0604030504040204" pitchFamily="50" charset="-128"/>
                <a:ea typeface="メイリオ" panose="020B0604030504040204" pitchFamily="50" charset="-128"/>
              </a:rPr>
              <a:t>MFCC (</a:t>
            </a:r>
            <a:r>
              <a:rPr lang="en-US" altLang="ja-JP" dirty="0" err="1">
                <a:latin typeface="メイリオ" panose="020B0604030504040204" pitchFamily="50" charset="-128"/>
                <a:ea typeface="メイリオ" panose="020B0604030504040204" pitchFamily="50" charset="-128"/>
              </a:rPr>
              <a:t>mel</a:t>
            </a:r>
            <a:r>
              <a:rPr lang="en-US" altLang="ja-JP" dirty="0">
                <a:latin typeface="メイリオ" panose="020B0604030504040204" pitchFamily="50" charset="-128"/>
                <a:ea typeface="メイリオ" panose="020B0604030504040204" pitchFamily="50" charset="-128"/>
              </a:rPr>
              <a:t>-frequency cepstral coefficient)</a:t>
            </a:r>
          </a:p>
        </p:txBody>
      </p:sp>
      <p:pic>
        <p:nvPicPr>
          <p:cNvPr id="5" name="図 4">
            <a:extLst>
              <a:ext uri="{FF2B5EF4-FFF2-40B4-BE49-F238E27FC236}">
                <a16:creationId xmlns:a16="http://schemas.microsoft.com/office/drawing/2014/main" id="{B2B0FA2C-EF9A-49B8-BEB6-3181CFB76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260" y="3047425"/>
            <a:ext cx="5210945" cy="3593218"/>
          </a:xfrm>
          <a:prstGeom prst="rect">
            <a:avLst/>
          </a:prstGeom>
        </p:spPr>
      </p:pic>
    </p:spTree>
    <p:extLst>
      <p:ext uri="{BB962C8B-B14F-4D97-AF65-F5344CB8AC3E}">
        <p14:creationId xmlns:p14="http://schemas.microsoft.com/office/powerpoint/2010/main" val="422905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BF723D-5205-4C59-B0DC-181B3A6DAC2B}"/>
              </a:ext>
            </a:extLst>
          </p:cNvPr>
          <p:cNvSpPr>
            <a:spLocks noGrp="1"/>
          </p:cNvSpPr>
          <p:nvPr>
            <p:ph type="title"/>
          </p:nvPr>
        </p:nvSpPr>
        <p:spPr>
          <a:xfrm>
            <a:off x="506730" y="365127"/>
            <a:ext cx="8095625" cy="841582"/>
          </a:xfrm>
        </p:spPr>
        <p:txBody>
          <a:bodyPr>
            <a:normAutofit/>
          </a:bodyPr>
          <a:lstStyle/>
          <a:p>
            <a:r>
              <a:rPr lang="en-US" altLang="ja-JP" sz="3600" dirty="0">
                <a:solidFill>
                  <a:schemeClr val="accent1"/>
                </a:solidFill>
                <a:latin typeface="メイリオ" panose="020B0604030504040204" pitchFamily="50" charset="-128"/>
                <a:ea typeface="メイリオ" panose="020B0604030504040204" pitchFamily="50" charset="-128"/>
              </a:rPr>
              <a:t>5.4 </a:t>
            </a:r>
            <a:r>
              <a:rPr lang="ja-JP" altLang="en-US" sz="3600" dirty="0">
                <a:solidFill>
                  <a:schemeClr val="accent1"/>
                </a:solidFill>
                <a:latin typeface="メイリオ" panose="020B0604030504040204" pitchFamily="50" charset="-128"/>
                <a:ea typeface="メイリオ" panose="020B0604030504040204" pitchFamily="50" charset="-128"/>
              </a:rPr>
              <a:t>もうひと工夫 －ケプストラム分析</a:t>
            </a:r>
          </a:p>
        </p:txBody>
      </p:sp>
      <p:sp>
        <p:nvSpPr>
          <p:cNvPr id="3" name="コンテンツ プレースホルダー 2">
            <a:extLst>
              <a:ext uri="{FF2B5EF4-FFF2-40B4-BE49-F238E27FC236}">
                <a16:creationId xmlns:a16="http://schemas.microsoft.com/office/drawing/2014/main" id="{4121B42C-A841-47D6-8FF7-80F5BFCDD684}"/>
              </a:ext>
            </a:extLst>
          </p:cNvPr>
          <p:cNvSpPr>
            <a:spLocks noGrp="1"/>
          </p:cNvSpPr>
          <p:nvPr>
            <p:ph idx="1"/>
          </p:nvPr>
        </p:nvSpPr>
        <p:spPr>
          <a:xfrm>
            <a:off x="667665" y="1206709"/>
            <a:ext cx="9532619" cy="5002394"/>
          </a:xfrm>
        </p:spPr>
        <p:txBody>
          <a:bodyPr/>
          <a:lstStyle/>
          <a:p>
            <a:pPr>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変化量の抽出</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en-US" altLang="ja-JP" dirty="0">
                <a:latin typeface="メイリオ" panose="020B0604030504040204" pitchFamily="50" charset="-128"/>
                <a:ea typeface="メイリオ" panose="020B0604030504040204" pitchFamily="50" charset="-128"/>
              </a:rPr>
              <a:t>ΔMFCC: </a:t>
            </a:r>
            <a:r>
              <a:rPr kumimoji="1" lang="ja-JP" altLang="en-US" dirty="0">
                <a:latin typeface="メイリオ" panose="020B0604030504040204" pitchFamily="50" charset="-128"/>
                <a:ea typeface="メイリオ" panose="020B0604030504040204" pitchFamily="50" charset="-128"/>
              </a:rPr>
              <a:t>前後</a:t>
            </a:r>
            <a:r>
              <a:rPr kumimoji="1" lang="en-US" altLang="ja-JP" dirty="0">
                <a:latin typeface="メイリオ" panose="020B0604030504040204" pitchFamily="50" charset="-128"/>
                <a:ea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rPr>
              <a:t>フレームの</a:t>
            </a:r>
            <a:r>
              <a:rPr kumimoji="1" lang="en-US" altLang="ja-JP" dirty="0">
                <a:latin typeface="メイリオ" panose="020B0604030504040204" pitchFamily="50" charset="-128"/>
                <a:ea typeface="メイリオ" panose="020B0604030504040204" pitchFamily="50" charset="-128"/>
              </a:rPr>
              <a:t>MFCC</a:t>
            </a:r>
            <a:r>
              <a:rPr kumimoji="1" lang="ja-JP" altLang="en-US" dirty="0">
                <a:latin typeface="メイリオ" panose="020B0604030504040204" pitchFamily="50" charset="-128"/>
                <a:ea typeface="メイリオ" panose="020B0604030504040204" pitchFamily="50" charset="-128"/>
              </a:rPr>
              <a:t>から傾きを抽出</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en-US" altLang="ja-JP" dirty="0">
                <a:latin typeface="メイリオ" panose="020B0604030504040204" pitchFamily="50" charset="-128"/>
                <a:ea typeface="メイリオ" panose="020B0604030504040204" pitchFamily="50" charset="-128"/>
              </a:rPr>
              <a:t>ΔΔMFCC: ΔMFCC</a:t>
            </a:r>
            <a:r>
              <a:rPr kumimoji="1" lang="ja-JP" altLang="en-US" dirty="0">
                <a:latin typeface="メイリオ" panose="020B0604030504040204" pitchFamily="50" charset="-128"/>
                <a:ea typeface="メイリオ" panose="020B0604030504040204" pitchFamily="50" charset="-128"/>
              </a:rPr>
              <a:t>の変化量を抽出</a:t>
            </a:r>
            <a:endParaRPr kumimoji="1" lang="en-US" altLang="ja-JP" dirty="0">
              <a:latin typeface="メイリオ" panose="020B0604030504040204" pitchFamily="50" charset="-128"/>
              <a:ea typeface="メイリオ" panose="020B0604030504040204" pitchFamily="50" charset="-128"/>
            </a:endParaRPr>
          </a:p>
          <a:p>
            <a:pPr>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特徴量としての音声のパワー</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ja-JP" altLang="en-US" dirty="0">
                <a:latin typeface="メイリオ" panose="020B0604030504040204" pitchFamily="50" charset="-128"/>
                <a:ea typeface="メイリオ" panose="020B0604030504040204" pitchFamily="50" charset="-128"/>
              </a:rPr>
              <a:t>単純なパワー（声の大きさ）は特徴としては不適</a:t>
            </a:r>
            <a:endParaRPr kumimoji="1" lang="en-US" altLang="ja-JP" dirty="0">
              <a:latin typeface="メイリオ" panose="020B0604030504040204" pitchFamily="50" charset="-128"/>
              <a:ea typeface="メイリオ" panose="020B0604030504040204" pitchFamily="50" charset="-128"/>
            </a:endParaRPr>
          </a:p>
          <a:p>
            <a:pPr lvl="1">
              <a:lnSpc>
                <a:spcPct val="100000"/>
              </a:lnSpc>
              <a:spcBef>
                <a:spcPts val="600"/>
              </a:spcBef>
              <a:spcAft>
                <a:spcPts val="600"/>
              </a:spcAft>
            </a:pPr>
            <a:r>
              <a:rPr kumimoji="1" lang="en-US" altLang="ja-JP" dirty="0">
                <a:latin typeface="メイリオ" panose="020B0604030504040204" pitchFamily="50" charset="-128"/>
                <a:ea typeface="メイリオ" panose="020B0604030504040204" pitchFamily="50" charset="-128"/>
              </a:rPr>
              <a:t>Δ</a:t>
            </a:r>
            <a:r>
              <a:rPr kumimoji="1" lang="ja-JP" altLang="en-US" dirty="0">
                <a:latin typeface="メイリオ" panose="020B0604030504040204" pitchFamily="50" charset="-128"/>
                <a:ea typeface="メイリオ" panose="020B0604030504040204" pitchFamily="50" charset="-128"/>
              </a:rPr>
              <a:t>パワー、</a:t>
            </a:r>
            <a:r>
              <a:rPr lang="en-US" altLang="ja-JP" dirty="0">
                <a:latin typeface="メイリオ" panose="020B0604030504040204" pitchFamily="50" charset="-128"/>
                <a:ea typeface="メイリオ" panose="020B0604030504040204" pitchFamily="50" charset="-128"/>
              </a:rPr>
              <a:t> Δ Δ</a:t>
            </a:r>
            <a:r>
              <a:rPr lang="ja-JP" altLang="en-US" dirty="0">
                <a:latin typeface="メイリオ" panose="020B0604030504040204" pitchFamily="50" charset="-128"/>
                <a:ea typeface="メイリオ" panose="020B0604030504040204" pitchFamily="50" charset="-128"/>
              </a:rPr>
              <a:t>パワーは有効な特徴</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26865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247FE-4F47-48E7-920F-71B537A3D3DA}"/>
              </a:ext>
            </a:extLst>
          </p:cNvPr>
          <p:cNvSpPr>
            <a:spLocks noGrp="1"/>
          </p:cNvSpPr>
          <p:nvPr>
            <p:ph type="title"/>
          </p:nvPr>
        </p:nvSpPr>
        <p:spPr>
          <a:xfrm>
            <a:off x="655320" y="412997"/>
            <a:ext cx="10515600" cy="812622"/>
          </a:xfrm>
        </p:spPr>
        <p:txBody>
          <a:bodyPr>
            <a:normAutofit/>
          </a:bodyPr>
          <a:lstStyle/>
          <a:p>
            <a:r>
              <a:rPr lang="en-US" altLang="ja-JP" dirty="0">
                <a:solidFill>
                  <a:schemeClr val="accent1"/>
                </a:solidFill>
                <a:latin typeface="メイリオ" panose="020B0604030504040204" pitchFamily="50" charset="-128"/>
                <a:ea typeface="メイリオ" panose="020B0604030504040204" pitchFamily="50" charset="-128"/>
              </a:rPr>
              <a:t>5.5 </a:t>
            </a:r>
            <a:r>
              <a:rPr lang="ja-JP" altLang="en-US" dirty="0">
                <a:solidFill>
                  <a:schemeClr val="accent1"/>
                </a:solidFill>
                <a:latin typeface="メイリオ" panose="020B0604030504040204" pitchFamily="50" charset="-128"/>
                <a:ea typeface="メイリオ" panose="020B0604030504040204" pitchFamily="50" charset="-128"/>
              </a:rPr>
              <a:t>雑音の除去</a:t>
            </a:r>
            <a:endParaRPr kumimoji="1" lang="ja-JP" altLang="en-US" dirty="0">
              <a:solidFill>
                <a:schemeClr val="accent1"/>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D479AA97-3291-43D4-BAD1-E0FE82ED2C72}"/>
              </a:ext>
            </a:extLst>
          </p:cNvPr>
          <p:cNvSpPr>
            <a:spLocks noGrp="1"/>
          </p:cNvSpPr>
          <p:nvPr>
            <p:ph idx="1"/>
          </p:nvPr>
        </p:nvSpPr>
        <p:spPr>
          <a:xfrm>
            <a:off x="885139" y="1289216"/>
            <a:ext cx="10094976" cy="4874979"/>
          </a:xfrm>
        </p:spPr>
        <p:txBody>
          <a:bodyPr>
            <a:normAutofit lnSpcReduction="10000"/>
          </a:bodyPr>
          <a:lstStyle/>
          <a:p>
            <a:pPr>
              <a:lnSpc>
                <a:spcPct val="100000"/>
              </a:lnSpc>
            </a:pPr>
            <a:r>
              <a:rPr kumimoji="1" lang="ja-JP" altLang="en-US" dirty="0">
                <a:latin typeface="メイリオ" panose="020B0604030504040204" pitchFamily="50" charset="-128"/>
                <a:ea typeface="メイリオ" panose="020B0604030504040204" pitchFamily="50" charset="-128"/>
              </a:rPr>
              <a:t>雑音の種類</a:t>
            </a:r>
            <a:endParaRPr kumimoji="1" lang="en-US" altLang="ja-JP" dirty="0">
              <a:latin typeface="メイリオ" panose="020B0604030504040204" pitchFamily="50" charset="-128"/>
              <a:ea typeface="メイリオ" panose="020B0604030504040204" pitchFamily="50" charset="-128"/>
            </a:endParaRPr>
          </a:p>
          <a:p>
            <a:pPr lvl="1">
              <a:lnSpc>
                <a:spcPct val="100000"/>
              </a:lnSpc>
            </a:pPr>
            <a:r>
              <a:rPr kumimoji="1" lang="ja-JP" altLang="en-US" dirty="0">
                <a:latin typeface="メイリオ" panose="020B0604030504040204" pitchFamily="50" charset="-128"/>
                <a:ea typeface="メイリオ" panose="020B0604030504040204" pitchFamily="50" charset="-128"/>
              </a:rPr>
              <a:t>加法性と乗法性</a:t>
            </a:r>
            <a:endParaRPr kumimoji="1" lang="en-US" altLang="ja-JP" dirty="0">
              <a:latin typeface="メイリオ" panose="020B0604030504040204" pitchFamily="50" charset="-128"/>
              <a:ea typeface="メイリオ" panose="020B0604030504040204" pitchFamily="50" charset="-128"/>
            </a:endParaRPr>
          </a:p>
          <a:p>
            <a:pPr lvl="1">
              <a:lnSpc>
                <a:spcPct val="100000"/>
              </a:lnSpc>
            </a:pPr>
            <a:endParaRPr lang="en-US" altLang="ja-JP" dirty="0">
              <a:latin typeface="メイリオ" panose="020B0604030504040204" pitchFamily="50" charset="-128"/>
              <a:ea typeface="メイリオ" panose="020B0604030504040204" pitchFamily="50" charset="-128"/>
            </a:endParaRPr>
          </a:p>
          <a:p>
            <a:pPr lvl="1">
              <a:lnSpc>
                <a:spcPct val="100000"/>
              </a:lnSpc>
            </a:pPr>
            <a:endParaRPr kumimoji="1" lang="en-US" altLang="ja-JP" dirty="0">
              <a:latin typeface="メイリオ" panose="020B0604030504040204" pitchFamily="50" charset="-128"/>
              <a:ea typeface="メイリオ" panose="020B0604030504040204" pitchFamily="50" charset="-128"/>
            </a:endParaRPr>
          </a:p>
          <a:p>
            <a:pPr lvl="1">
              <a:lnSpc>
                <a:spcPct val="100000"/>
              </a:lnSpc>
            </a:pPr>
            <a:endParaRPr lang="en-US" altLang="ja-JP" dirty="0">
              <a:latin typeface="メイリオ" panose="020B0604030504040204" pitchFamily="50" charset="-128"/>
              <a:ea typeface="メイリオ" panose="020B0604030504040204" pitchFamily="50" charset="-128"/>
            </a:endParaRPr>
          </a:p>
          <a:p>
            <a:pPr lvl="1">
              <a:lnSpc>
                <a:spcPct val="100000"/>
              </a:lnSpc>
            </a:pPr>
            <a:endParaRPr lang="en-US" altLang="ja-JP" dirty="0">
              <a:latin typeface="メイリオ" panose="020B0604030504040204" pitchFamily="50" charset="-128"/>
              <a:ea typeface="メイリオ" panose="020B0604030504040204" pitchFamily="50" charset="-128"/>
            </a:endParaRPr>
          </a:p>
          <a:p>
            <a:pPr lvl="1">
              <a:lnSpc>
                <a:spcPct val="100000"/>
              </a:lnSpc>
            </a:pPr>
            <a:endParaRPr lang="en-US" altLang="ja-JP" dirty="0">
              <a:latin typeface="メイリオ" panose="020B0604030504040204" pitchFamily="50" charset="-128"/>
              <a:ea typeface="メイリオ" panose="020B0604030504040204" pitchFamily="50" charset="-128"/>
            </a:endParaRPr>
          </a:p>
          <a:p>
            <a:pPr lvl="1">
              <a:lnSpc>
                <a:spcPct val="100000"/>
              </a:lnSpc>
            </a:pPr>
            <a:endParaRPr kumimoji="1" lang="en-US" altLang="ja-JP" dirty="0">
              <a:latin typeface="メイリオ" panose="020B0604030504040204" pitchFamily="50" charset="-128"/>
              <a:ea typeface="メイリオ" panose="020B0604030504040204" pitchFamily="50" charset="-128"/>
            </a:endParaRPr>
          </a:p>
          <a:p>
            <a:pPr>
              <a:lnSpc>
                <a:spcPct val="100000"/>
              </a:lnSpc>
            </a:pPr>
            <a:r>
              <a:rPr lang="ja-JP" altLang="en-US" dirty="0">
                <a:latin typeface="メイリオ" panose="020B0604030504040204" pitchFamily="50" charset="-128"/>
                <a:ea typeface="メイリオ" panose="020B0604030504040204" pitchFamily="50" charset="-128"/>
              </a:rPr>
              <a:t>雑音除去の方法</a:t>
            </a:r>
            <a:endParaRPr lang="en-US" altLang="ja-JP" dirty="0">
              <a:latin typeface="メイリオ" panose="020B0604030504040204" pitchFamily="50" charset="-128"/>
              <a:ea typeface="メイリオ" panose="020B0604030504040204" pitchFamily="50" charset="-128"/>
            </a:endParaRPr>
          </a:p>
          <a:p>
            <a:pPr lvl="1">
              <a:lnSpc>
                <a:spcPct val="100000"/>
              </a:lnSpc>
            </a:pPr>
            <a:r>
              <a:rPr lang="en-US" altLang="ja-JP" dirty="0">
                <a:latin typeface="メイリオ" panose="020B0604030504040204" pitchFamily="50" charset="-128"/>
                <a:ea typeface="メイリオ" panose="020B0604030504040204" pitchFamily="50" charset="-128"/>
              </a:rPr>
              <a:t>CMS</a:t>
            </a:r>
            <a:r>
              <a:rPr lang="ja-JP" altLang="en-US" dirty="0">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cepstrum</a:t>
            </a:r>
            <a:r>
              <a:rPr lang="en-US" altLang="ja-JP" dirty="0">
                <a:latin typeface="メイリオ" panose="020B0604030504040204" pitchFamily="50" charset="-128"/>
                <a:ea typeface="メイリオ" panose="020B0604030504040204" pitchFamily="50" charset="-128"/>
              </a:rPr>
              <a:t> mean subtraction</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lvl="2">
              <a:lnSpc>
                <a:spcPct val="100000"/>
              </a:lnSpc>
            </a:pPr>
            <a:r>
              <a:rPr lang="ja-JP" altLang="en-US" dirty="0">
                <a:latin typeface="メイリオ" panose="020B0604030504040204" pitchFamily="50" charset="-128"/>
                <a:ea typeface="メイリオ" panose="020B0604030504040204" pitchFamily="50" charset="-128"/>
              </a:rPr>
              <a:t>発話全体のケプストラム平均を求め，各フレームのケプストラムから引く</a:t>
            </a:r>
          </a:p>
        </p:txBody>
      </p:sp>
      <p:pic>
        <p:nvPicPr>
          <p:cNvPr id="5" name="図 4">
            <a:extLst>
              <a:ext uri="{FF2B5EF4-FFF2-40B4-BE49-F238E27FC236}">
                <a16:creationId xmlns:a16="http://schemas.microsoft.com/office/drawing/2014/main" id="{5A579F47-5A12-466C-97FF-660833909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502" y="1177694"/>
            <a:ext cx="4595459" cy="3656202"/>
          </a:xfrm>
          <a:prstGeom prst="rect">
            <a:avLst/>
          </a:prstGeom>
        </p:spPr>
      </p:pic>
    </p:spTree>
    <p:extLst>
      <p:ext uri="{BB962C8B-B14F-4D97-AF65-F5344CB8AC3E}">
        <p14:creationId xmlns:p14="http://schemas.microsoft.com/office/powerpoint/2010/main" val="340686946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318</TotalTime>
  <Words>269</Words>
  <Application>Microsoft Office PowerPoint</Application>
  <PresentationFormat>ワイド画面</PresentationFormat>
  <Paragraphs>43</Paragraphs>
  <Slides>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vt:i4>
      </vt:variant>
    </vt:vector>
  </HeadingPairs>
  <TitlesOfParts>
    <vt:vector size="13" baseType="lpstr">
      <vt:lpstr>メイリオ</vt:lpstr>
      <vt:lpstr>Arial</vt:lpstr>
      <vt:lpstr>Calibri</vt:lpstr>
      <vt:lpstr>Calibri Light</vt:lpstr>
      <vt:lpstr>Office テーマ</vt:lpstr>
      <vt:lpstr>5. 音声からの特徴抽出</vt:lpstr>
      <vt:lpstr>5.1 特徴抽出の手順</vt:lpstr>
      <vt:lpstr>5.2 音声信号のデジタル化</vt:lpstr>
      <vt:lpstr>5.3 人の聴覚をまねて －スペクトル分析</vt:lpstr>
      <vt:lpstr>5.3 人の聴覚をまねて －スペクトル分析</vt:lpstr>
      <vt:lpstr>5.4 もうひと工夫 －ケプストラム分析</vt:lpstr>
      <vt:lpstr>5.4 もうひと工夫 －ケプストラム分析</vt:lpstr>
      <vt:lpstr>5.5 雑音の除去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イラストで学ぶ 音声認識</dc:title>
  <dc:creator>荒木雅弘</dc:creator>
  <cp:lastModifiedBy>荒木 雅弘</cp:lastModifiedBy>
  <cp:revision>47</cp:revision>
  <dcterms:created xsi:type="dcterms:W3CDTF">2017-08-29T02:19:22Z</dcterms:created>
  <dcterms:modified xsi:type="dcterms:W3CDTF">2023-08-25T07:23:48Z</dcterms:modified>
</cp:coreProperties>
</file>